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3" r:id="rId2"/>
    <p:sldId id="264" r:id="rId3"/>
    <p:sldId id="260" r:id="rId4"/>
    <p:sldId id="262" r:id="rId5"/>
    <p:sldId id="263" r:id="rId6"/>
    <p:sldId id="284" r:id="rId7"/>
    <p:sldId id="258" r:id="rId8"/>
    <p:sldId id="270" r:id="rId9"/>
    <p:sldId id="272" r:id="rId10"/>
    <p:sldId id="265" r:id="rId11"/>
    <p:sldId id="259" r:id="rId12"/>
    <p:sldId id="269" r:id="rId13"/>
    <p:sldId id="275" r:id="rId14"/>
    <p:sldId id="268" r:id="rId15"/>
    <p:sldId id="274" r:id="rId16"/>
    <p:sldId id="276" r:id="rId17"/>
    <p:sldId id="26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74309" autoAdjust="0"/>
  </p:normalViewPr>
  <p:slideViewPr>
    <p:cSldViewPr snapToGrid="0" snapToObjects="1">
      <p:cViewPr varScale="1">
        <p:scale>
          <a:sx n="142" d="100"/>
          <a:sy n="142" d="100"/>
        </p:scale>
        <p:origin x="9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F1010-383D-1B41-860D-EA8BC1D08020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50954-A305-BE47-ADCF-0C49396E3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and presented while post-doc at Washington University in St. </a:t>
            </a:r>
            <a:r>
              <a:rPr lang="en-US"/>
              <a:t>Louis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9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Trick: paste into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Mauchly’s</a:t>
            </a:r>
            <a:r>
              <a:rPr lang="en-US" dirty="0"/>
              <a:t> test is sig</a:t>
            </a:r>
            <a:r>
              <a:rPr lang="en-US" baseline="0" dirty="0"/>
              <a:t> (p&lt;.05), assume </a:t>
            </a:r>
            <a:r>
              <a:rPr lang="en-US" baseline="0" dirty="0" err="1"/>
              <a:t>sphericity</a:t>
            </a:r>
            <a:r>
              <a:rPr lang="en-US" baseline="0" dirty="0"/>
              <a:t> assumption violated,  and use one of the corrections (GG, HF, LB).</a:t>
            </a:r>
          </a:p>
          <a:p>
            <a:r>
              <a:rPr lang="en-US" baseline="0" dirty="0"/>
              <a:t>NOTE: only have to worry about this is have more than 2 conditions in any IV.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to manually</a:t>
            </a:r>
            <a:r>
              <a:rPr lang="en-US" baseline="0" dirty="0"/>
              <a:t> add up </a:t>
            </a:r>
            <a:r>
              <a:rPr lang="en-US" baseline="0" dirty="0" err="1"/>
              <a:t>SStotal</a:t>
            </a:r>
            <a:r>
              <a:rPr lang="en-US" baseline="0" dirty="0"/>
              <a:t> from the three sources.  (ignore the “Intercept” line)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Paste into Excel, make your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M&amp;D reasoning: we want partial omega squared to be what we would have gotten if ran experiment with just that one IV.</a:t>
            </a:r>
          </a:p>
          <a:p>
            <a:r>
              <a:rPr lang="en-US" dirty="0"/>
              <a:t>Note alt formulas...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IV = independent</a:t>
            </a:r>
            <a:r>
              <a:rPr lang="en-US" baseline="0" dirty="0"/>
              <a:t> variable, DV = dependent variable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doing regular omega squared, and need </a:t>
            </a:r>
            <a:r>
              <a:rPr lang="en-US" dirty="0" err="1"/>
              <a:t>SStotal</a:t>
            </a:r>
            <a:r>
              <a:rPr lang="en-US" dirty="0"/>
              <a:t>, Use the “Corrected total” row (excludes intercept)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doing regular omega squared, and need </a:t>
            </a:r>
            <a:r>
              <a:rPr lang="en-US" dirty="0" err="1"/>
              <a:t>SStotal</a:t>
            </a:r>
            <a:r>
              <a:rPr lang="en-US" dirty="0"/>
              <a:t>, Use the “Corrected total</a:t>
            </a:r>
            <a:r>
              <a:rPr lang="en-US"/>
              <a:t>” row </a:t>
            </a:r>
            <a:r>
              <a:rPr lang="en-US" dirty="0"/>
              <a:t>(excludes intercept)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8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 Split plot design</a:t>
            </a:r>
          </a:p>
          <a:p>
            <a:r>
              <a:rPr lang="en-US" dirty="0"/>
              <a:t>Comes down to selecting the appropriate SS and error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61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Paste</a:t>
            </a:r>
            <a:r>
              <a:rPr lang="en-US" baseline="0" dirty="0"/>
              <a:t> the relevant tables from SPSS into Excel, make your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3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 WITH IT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don't believe that effect sizes are awesome you better get a life right now or they will chop your head off!!!  It's an easy choice, if you ask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0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Maybe?:</a:t>
            </a:r>
          </a:p>
          <a:p>
            <a:r>
              <a:rPr lang="en-US" dirty="0"/>
              <a:t>	</a:t>
            </a:r>
            <a:r>
              <a:rPr lang="en-US" dirty="0" err="1"/>
              <a:t>Steigler</a:t>
            </a:r>
            <a:r>
              <a:rPr lang="en-US" dirty="0"/>
              <a:t> &amp; </a:t>
            </a:r>
            <a:r>
              <a:rPr lang="en-US" dirty="0" err="1"/>
              <a:t>Fouladi</a:t>
            </a:r>
            <a:r>
              <a:rPr lang="en-US" dirty="0"/>
              <a:t> (1997)</a:t>
            </a:r>
          </a:p>
          <a:p>
            <a:r>
              <a:rPr lang="en-US" dirty="0"/>
              <a:t>	</a:t>
            </a:r>
            <a:r>
              <a:rPr lang="en-US" dirty="0" err="1"/>
              <a:t>Fidler</a:t>
            </a:r>
            <a:r>
              <a:rPr lang="en-US" dirty="0"/>
              <a:t> &amp; Thompson (2001)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Cohen’s d: a standardized difference measure</a:t>
            </a:r>
          </a:p>
          <a:p>
            <a:endParaRPr lang="en-US" dirty="0"/>
          </a:p>
          <a:p>
            <a:r>
              <a:rPr lang="en-US" dirty="0"/>
              <a:t>R^2 squared multiple correlation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onlinestatbook.com</a:t>
            </a:r>
            <a:r>
              <a:rPr lang="en-US" dirty="0"/>
              <a:t>/2/</a:t>
            </a:r>
            <a:r>
              <a:rPr lang="en-US" dirty="0" err="1"/>
              <a:t>effect_size</a:t>
            </a:r>
            <a:r>
              <a:rPr lang="en-US" dirty="0"/>
              <a:t>/</a:t>
            </a:r>
            <a:r>
              <a:rPr lang="en-US" dirty="0" err="1"/>
              <a:t>variance_explained.html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Cortina &amp; </a:t>
            </a:r>
            <a:r>
              <a:rPr lang="en-US" dirty="0" err="1"/>
              <a:t>Nouri</a:t>
            </a:r>
            <a:r>
              <a:rPr lang="en-US" dirty="0"/>
              <a:t> 2000  </a:t>
            </a:r>
            <a:r>
              <a:rPr lang="en-US" dirty="0" err="1"/>
              <a:t>Eq</a:t>
            </a:r>
            <a:r>
              <a:rPr lang="en-US" dirty="0"/>
              <a:t> 1.1</a:t>
            </a:r>
          </a:p>
          <a:p>
            <a:r>
              <a:rPr lang="en-US" dirty="0" err="1"/>
              <a:t>Olejnik</a:t>
            </a:r>
            <a:r>
              <a:rPr lang="en-US" dirty="0"/>
              <a:t> &amp; </a:t>
            </a:r>
            <a:r>
              <a:rPr lang="en-US" dirty="0" err="1"/>
              <a:t>Algina</a:t>
            </a:r>
            <a:r>
              <a:rPr lang="en-US" dirty="0"/>
              <a:t> 2000 p245</a:t>
            </a:r>
          </a:p>
          <a:p>
            <a:r>
              <a:rPr lang="en-US" dirty="0"/>
              <a:t>Keppel &amp; </a:t>
            </a:r>
            <a:r>
              <a:rPr lang="en-US" dirty="0" err="1"/>
              <a:t>Wickens</a:t>
            </a:r>
            <a:r>
              <a:rPr lang="en-US" dirty="0"/>
              <a:t> 2004 p160 (via Fritz, Morris, &amp; Richler, 2012)</a:t>
            </a:r>
          </a:p>
          <a:p>
            <a:endParaRPr lang="en-US" dirty="0"/>
          </a:p>
          <a:p>
            <a:r>
              <a:rPr lang="en-US" dirty="0"/>
              <a:t>Note: effect size for a SINGLE-SAMPLE t or z test is just the sample mean divided by the sample SD.</a:t>
            </a:r>
          </a:p>
          <a:p>
            <a:r>
              <a:rPr lang="en-US" dirty="0" err="1"/>
              <a:t>effec</a:t>
            </a:r>
            <a:r>
              <a:rPr lang="en-US" dirty="0"/>
              <a:t> size for a z-test of differences is just the z statistic itself, since it is already a standardized difference of means.</a:t>
            </a:r>
          </a:p>
          <a:p>
            <a:endParaRPr lang="en-US" dirty="0"/>
          </a:p>
          <a:p>
            <a:r>
              <a:rPr lang="en-US" dirty="0"/>
              <a:t>Practically, you won’t usually</a:t>
            </a:r>
            <a:r>
              <a:rPr lang="en-US" baseline="0" dirty="0"/>
              <a:t> see d values more extreme than around, say 1.25.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same for between or within Ss.</a:t>
            </a:r>
          </a:p>
          <a:p>
            <a:endParaRPr lang="en-US" dirty="0"/>
          </a:p>
          <a:p>
            <a:r>
              <a:rPr lang="en-US" dirty="0"/>
              <a:t>Note:</a:t>
            </a:r>
            <a:r>
              <a:rPr lang="en-US" baseline="0" dirty="0"/>
              <a:t> formula uses the adjusted variance ( =VAR() ), not the </a:t>
            </a:r>
            <a:r>
              <a:rPr lang="en-US" baseline="0"/>
              <a:t>raw variance ( =VARP()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 &amp; Maxwell 1983</a:t>
            </a:r>
          </a:p>
          <a:p>
            <a:r>
              <a:rPr lang="en-US" dirty="0"/>
              <a:t>	possible R^2 analogue to omega squared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Refs for ANOVA </a:t>
            </a:r>
            <a:r>
              <a:rPr lang="en-US" dirty="0" err="1"/>
              <a:t>vs</a:t>
            </a:r>
            <a:r>
              <a:rPr lang="en-US" baseline="0" dirty="0"/>
              <a:t> Regression effect sizes:</a:t>
            </a:r>
            <a:endParaRPr lang="en-US" dirty="0"/>
          </a:p>
          <a:p>
            <a:r>
              <a:rPr lang="en-US" dirty="0"/>
              <a:t>	S. F. Matter (2000). Regression, ANOVA, and estimates of effect size. Bulletin</a:t>
            </a:r>
            <a:r>
              <a:rPr lang="en-US" baseline="0" dirty="0"/>
              <a:t> of the Ecological Society of America, January, 74-76.</a:t>
            </a:r>
          </a:p>
          <a:p>
            <a:r>
              <a:rPr lang="en-US" baseline="0" dirty="0"/>
              <a:t>	C. J. Camp &amp; S. E. Maxwell 1983). A comparison of various strengths of association measures commonly used in </a:t>
            </a:r>
            <a:r>
              <a:rPr lang="en-US" baseline="0" dirty="0" err="1"/>
              <a:t>gerontological</a:t>
            </a:r>
            <a:r>
              <a:rPr lang="en-US" baseline="0" dirty="0"/>
              <a:t> research. Journal of Gerontology, 38(1), 3-7.</a:t>
            </a:r>
          </a:p>
          <a:p>
            <a:r>
              <a:rPr lang="en-US" baseline="0" dirty="0"/>
              <a:t>Eta squared also sometimes referred to as R squared.  Also may be called correlation ratio</a:t>
            </a:r>
          </a:p>
          <a:p>
            <a:endParaRPr lang="en-US" baseline="0" dirty="0"/>
          </a:p>
          <a:p>
            <a:r>
              <a:rPr lang="en-US" baseline="0" dirty="0"/>
              <a:t>Partial eta: partials out variance accounted for by other factors in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equivalent</a:t>
            </a:r>
            <a:r>
              <a:rPr lang="en-US" baseline="0" dirty="0"/>
              <a:t> in regression</a:t>
            </a:r>
          </a:p>
          <a:p>
            <a:endParaRPr lang="en-US" dirty="0"/>
          </a:p>
          <a:p>
            <a:r>
              <a:rPr lang="en-US" dirty="0"/>
              <a:t>Rough guideline of small/med/large.  (Kirk,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0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Omega</a:t>
            </a:r>
            <a:r>
              <a:rPr lang="en-US" baseline="0" dirty="0"/>
              <a:t> squared for different effects, designs: numerator has same general form, just swap in appropriate SS and </a:t>
            </a:r>
            <a:r>
              <a:rPr lang="en-US" baseline="0" dirty="0" err="1"/>
              <a:t>MSerror</a:t>
            </a:r>
            <a:r>
              <a:rPr lang="en-US" baseline="0" dirty="0"/>
              <a:t> (MSE different for </a:t>
            </a:r>
            <a:r>
              <a:rPr lang="en-US" baseline="0" dirty="0" err="1"/>
              <a:t>differnet</a:t>
            </a:r>
            <a:r>
              <a:rPr lang="en-US" baseline="0" dirty="0"/>
              <a:t> effects)</a:t>
            </a:r>
          </a:p>
          <a:p>
            <a:endParaRPr lang="en-US" baseline="0" dirty="0"/>
          </a:p>
          <a:p>
            <a:r>
              <a:rPr lang="en-US" baseline="0" dirty="0"/>
              <a:t>Alt formula from </a:t>
            </a:r>
            <a:r>
              <a:rPr lang="en-US" baseline="0" dirty="0" err="1"/>
              <a:t>Olejnik</a:t>
            </a:r>
            <a:r>
              <a:rPr lang="en-US" baseline="0" dirty="0"/>
              <a:t> &amp; </a:t>
            </a:r>
            <a:r>
              <a:rPr lang="en-US" baseline="0" dirty="0" err="1"/>
              <a:t>Algina</a:t>
            </a:r>
            <a:r>
              <a:rPr lang="en-US" baseline="0" dirty="0"/>
              <a:t> (2000) p. 266</a:t>
            </a:r>
          </a:p>
          <a:p>
            <a:r>
              <a:rPr lang="en-US" baseline="0" dirty="0"/>
              <a:t>I used the alternate form of the formula because it allowed for better consistency across different designs. (?)</a:t>
            </a:r>
          </a:p>
          <a:p>
            <a:endParaRPr lang="en-US" baseline="0" dirty="0"/>
          </a:p>
          <a:p>
            <a:r>
              <a:rPr lang="en-US" baseline="0" dirty="0" err="1"/>
              <a:t>Dfeffect</a:t>
            </a:r>
            <a:r>
              <a:rPr lang="en-US" baseline="0" dirty="0"/>
              <a:t>: # groups in IV manipulation (minus 1).  So omega takes this into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0954-A305-BE47-ADCF-0C49396E37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1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3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0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5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C915-4E57-BC4F-B2B0-049B8DA9793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6AC79-9CC6-034C-8A68-1E7532D8E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package" Target="../embeddings/Microsoft_Word_Document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 Size Tutorial:</a:t>
            </a:r>
            <a:br>
              <a:rPr lang="en-US" dirty="0"/>
            </a:br>
            <a:r>
              <a:rPr lang="en-US" dirty="0"/>
              <a:t>Cohen’s </a:t>
            </a:r>
            <a:r>
              <a:rPr lang="en-US" i="1" dirty="0"/>
              <a:t>d</a:t>
            </a:r>
            <a:r>
              <a:rPr lang="en-US" dirty="0"/>
              <a:t> and Omega Squared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Jason R. Finley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 April 1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02013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www.jasonfinley.com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/tools</a:t>
            </a:r>
          </a:p>
        </p:txBody>
      </p:sp>
    </p:spTree>
    <p:extLst>
      <p:ext uri="{BB962C8B-B14F-4D97-AF65-F5344CB8AC3E}">
        <p14:creationId xmlns:p14="http://schemas.microsoft.com/office/powerpoint/2010/main" val="1756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1-way between-subjects ANOVA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5" y="2373482"/>
            <a:ext cx="2021564" cy="1241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005" y="3770176"/>
            <a:ext cx="4235306" cy="117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835" y="1400176"/>
            <a:ext cx="524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Overall effect size (we’ll get to partial in a minute)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All values needed are obtained from ANOVA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02206" y="5260403"/>
            <a:ext cx="5284594" cy="1226406"/>
            <a:chOff x="2665606" y="5273103"/>
            <a:chExt cx="5284594" cy="12264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2105" y="5273103"/>
              <a:ext cx="3878095" cy="12264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5606" y="5473700"/>
              <a:ext cx="1368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/>
                <a:t>=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29200" y="3770176"/>
            <a:ext cx="13716000" cy="10477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34004" y="5105400"/>
            <a:ext cx="4906795" cy="1574800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SPSS output for</a:t>
            </a:r>
            <a:br>
              <a:rPr lang="en-US" dirty="0"/>
            </a:br>
            <a:r>
              <a:rPr lang="en-US" dirty="0"/>
              <a:t>1-way between-</a:t>
            </a:r>
            <a:r>
              <a:rPr lang="en-US" dirty="0" err="1"/>
              <a:t>Ss</a:t>
            </a:r>
            <a:r>
              <a:rPr lang="en-US" dirty="0"/>
              <a:t> ANOVA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554634"/>
            <a:ext cx="7548074" cy="2086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49" y="4541843"/>
            <a:ext cx="4800703" cy="13030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32025" y="4636413"/>
            <a:ext cx="1131253" cy="6754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904012" y="2654932"/>
            <a:ext cx="412269" cy="406525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0"/>
            <a:endCxn id="8" idx="3"/>
          </p:cNvCxnSpPr>
          <p:nvPr/>
        </p:nvCxnSpPr>
        <p:spPr>
          <a:xfrm flipV="1">
            <a:off x="3497652" y="3001923"/>
            <a:ext cx="1466735" cy="163449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2654933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00FF"/>
                </a:solidFill>
              </a:rPr>
              <a:t>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400" y="2909965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16" name="Oval 15"/>
          <p:cNvSpPr/>
          <p:nvPr/>
        </p:nvSpPr>
        <p:spPr>
          <a:xfrm>
            <a:off x="4185028" y="4541843"/>
            <a:ext cx="1131253" cy="6754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108700" y="2653985"/>
            <a:ext cx="520959" cy="406525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7" idx="3"/>
          </p:cNvCxnSpPr>
          <p:nvPr/>
        </p:nvCxnSpPr>
        <p:spPr>
          <a:xfrm flipV="1">
            <a:off x="4750655" y="3000976"/>
            <a:ext cx="1434338" cy="154086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936995">
            <a:off x="4945614" y="4686098"/>
            <a:ext cx="1941288" cy="12208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133127" y="2984310"/>
            <a:ext cx="521932" cy="3129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  <a:endCxn id="22" idx="4"/>
          </p:cNvCxnSpPr>
          <p:nvPr/>
        </p:nvCxnSpPr>
        <p:spPr>
          <a:xfrm flipV="1">
            <a:off x="5632346" y="3297212"/>
            <a:ext cx="761747" cy="14589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50051" y="5246054"/>
            <a:ext cx="1131253" cy="675499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69051" y="3253897"/>
            <a:ext cx="1131253" cy="324917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>
            <a:stCxn id="29" idx="2"/>
            <a:endCxn id="30" idx="2"/>
          </p:cNvCxnSpPr>
          <p:nvPr/>
        </p:nvCxnSpPr>
        <p:spPr>
          <a:xfrm rot="10800000">
            <a:off x="3269051" y="3416356"/>
            <a:ext cx="381000" cy="2167448"/>
          </a:xfrm>
          <a:prstGeom prst="curvedConnector3">
            <a:avLst>
              <a:gd name="adj1" fmla="val 610000"/>
            </a:avLst>
          </a:prstGeom>
          <a:ln>
            <a:solidFill>
              <a:srgbClr val="66006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9671" y="6042967"/>
            <a:ext cx="75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HINT: paste the SPSS output into Excel!... Make a template!</a:t>
            </a:r>
          </a:p>
        </p:txBody>
      </p:sp>
    </p:spTree>
    <p:extLst>
      <p:ext uri="{BB962C8B-B14F-4D97-AF65-F5344CB8AC3E}">
        <p14:creationId xmlns:p14="http://schemas.microsoft.com/office/powerpoint/2010/main" val="3402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6" grpId="0" animBg="1"/>
      <p:bldP spid="17" grpId="0" animBg="1"/>
      <p:bldP spid="21" grpId="0" animBg="1"/>
      <p:bldP spid="22" grpId="0" animBg="1"/>
      <p:bldP spid="29" grpId="0" animBg="1"/>
      <p:bldP spid="30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955" b="-14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666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within-subjects ANOVA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97" y="3048000"/>
            <a:ext cx="5233703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5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SPSS output for</a:t>
            </a:r>
            <a:br>
              <a:rPr lang="en-US" dirty="0"/>
            </a:br>
            <a:r>
              <a:rPr lang="en-US" dirty="0"/>
              <a:t>1-way within-</a:t>
            </a:r>
            <a:r>
              <a:rPr lang="en-US" dirty="0" err="1"/>
              <a:t>Ss</a:t>
            </a:r>
            <a:r>
              <a:rPr lang="en-US" dirty="0"/>
              <a:t> ANOVA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739900"/>
            <a:ext cx="8652252" cy="2679700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4904012" y="2590800"/>
            <a:ext cx="785588" cy="6736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3500" y="4838700"/>
            <a:ext cx="538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Test for violation of </a:t>
            </a:r>
            <a:r>
              <a:rPr lang="en-US" sz="2400" dirty="0" err="1">
                <a:solidFill>
                  <a:srgbClr val="FF0000"/>
                </a:solidFill>
              </a:rPr>
              <a:t>sphericity</a:t>
            </a:r>
            <a:r>
              <a:rPr lang="en-US" sz="2400" dirty="0">
                <a:solidFill>
                  <a:srgbClr val="FF0000"/>
                </a:solidFill>
              </a:rPr>
              <a:t> is not sig., so we can use the “</a:t>
            </a:r>
            <a:r>
              <a:rPr lang="en-US" sz="2400" dirty="0" err="1">
                <a:solidFill>
                  <a:srgbClr val="FF0000"/>
                </a:solidFill>
              </a:rPr>
              <a:t>Sphericity</a:t>
            </a:r>
            <a:r>
              <a:rPr lang="en-US" sz="2400" dirty="0">
                <a:solidFill>
                  <a:srgbClr val="FF0000"/>
                </a:solidFill>
              </a:rPr>
              <a:t> Assumed” rows in the tables to follow.</a:t>
            </a:r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V="1">
            <a:off x="4025900" y="3162300"/>
            <a:ext cx="1054100" cy="1676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SPSS output for</a:t>
            </a:r>
            <a:br>
              <a:rPr lang="en-US" dirty="0"/>
            </a:br>
            <a:r>
              <a:rPr lang="en-US" dirty="0"/>
              <a:t>1-way between-</a:t>
            </a:r>
            <a:r>
              <a:rPr lang="en-US" dirty="0" err="1"/>
              <a:t>Ss</a:t>
            </a:r>
            <a:r>
              <a:rPr lang="en-US" dirty="0"/>
              <a:t> ANOVA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0"/>
            <a:ext cx="82069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200" y="2984500"/>
            <a:ext cx="6870700" cy="20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497" y="3327400"/>
            <a:ext cx="5233703" cy="1244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78125" y="3327400"/>
            <a:ext cx="1131253" cy="6754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386612" y="901294"/>
            <a:ext cx="412269" cy="406525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7"/>
            <a:endCxn id="8" idx="3"/>
          </p:cNvCxnSpPr>
          <p:nvPr/>
        </p:nvCxnSpPr>
        <p:spPr>
          <a:xfrm flipV="1">
            <a:off x="4443710" y="1248285"/>
            <a:ext cx="1003277" cy="217804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21356" y="3327400"/>
            <a:ext cx="1131253" cy="6754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387208" y="901294"/>
            <a:ext cx="412269" cy="406525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  <a:endCxn id="12" idx="3"/>
          </p:cNvCxnSpPr>
          <p:nvPr/>
        </p:nvCxnSpPr>
        <p:spPr>
          <a:xfrm flipV="1">
            <a:off x="5186983" y="1248285"/>
            <a:ext cx="1260600" cy="207911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03444" y="3263900"/>
            <a:ext cx="1941288" cy="72473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277545" y="1789880"/>
            <a:ext cx="521932" cy="3129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  <a:endCxn id="16" idx="4"/>
          </p:cNvCxnSpPr>
          <p:nvPr/>
        </p:nvCxnSpPr>
        <p:spPr>
          <a:xfrm flipH="1" flipV="1">
            <a:off x="6538511" y="2102782"/>
            <a:ext cx="435577" cy="116111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752609" y="4001329"/>
            <a:ext cx="1613391" cy="69830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234834" y="6438910"/>
            <a:ext cx="521932" cy="3129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3"/>
            <a:endCxn id="26" idx="7"/>
          </p:cNvCxnSpPr>
          <p:nvPr/>
        </p:nvCxnSpPr>
        <p:spPr>
          <a:xfrm flipH="1">
            <a:off x="4680331" y="4597366"/>
            <a:ext cx="1308554" cy="18873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1600" y="91372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00FF"/>
                </a:solidFill>
              </a:rPr>
              <a:t>effect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00" y="1789880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effect x subject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7000" y="635708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subject</a:t>
            </a:r>
          </a:p>
        </p:txBody>
      </p:sp>
      <p:sp>
        <p:nvSpPr>
          <p:cNvPr id="42" name="Oval 41"/>
          <p:cNvSpPr/>
          <p:nvPr/>
        </p:nvSpPr>
        <p:spPr>
          <a:xfrm>
            <a:off x="4493788" y="4024131"/>
            <a:ext cx="1131253" cy="675499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34834" y="952094"/>
            <a:ext cx="824580" cy="324917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09066" y="1777865"/>
            <a:ext cx="824580" cy="324917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89766" y="6438910"/>
            <a:ext cx="824580" cy="324917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/>
          <p:nvPr/>
        </p:nvCxnSpPr>
        <p:spPr>
          <a:xfrm rot="10800000">
            <a:off x="4234834" y="1114554"/>
            <a:ext cx="258954" cy="3247328"/>
          </a:xfrm>
          <a:prstGeom prst="curvedConnector3">
            <a:avLst>
              <a:gd name="adj1" fmla="val 1223095"/>
            </a:avLst>
          </a:prstGeom>
          <a:ln>
            <a:solidFill>
              <a:srgbClr val="66006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42" idx="2"/>
            <a:endCxn id="44" idx="2"/>
          </p:cNvCxnSpPr>
          <p:nvPr/>
        </p:nvCxnSpPr>
        <p:spPr>
          <a:xfrm rot="10800000">
            <a:off x="4209066" y="1940325"/>
            <a:ext cx="284722" cy="2421557"/>
          </a:xfrm>
          <a:prstGeom prst="curvedConnector3">
            <a:avLst>
              <a:gd name="adj1" fmla="val 528207"/>
            </a:avLst>
          </a:prstGeom>
          <a:ln>
            <a:solidFill>
              <a:srgbClr val="66006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5" idx="7"/>
          </p:cNvCxnSpPr>
          <p:nvPr/>
        </p:nvCxnSpPr>
        <p:spPr>
          <a:xfrm flipH="1">
            <a:off x="2893589" y="4361881"/>
            <a:ext cx="1600199" cy="2124612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86407" y="6357080"/>
            <a:ext cx="50911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25" grpId="0" animBg="1"/>
      <p:bldP spid="26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0"/>
            <a:ext cx="692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Omega 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2+ IVs</a:t>
            </a:r>
          </a:p>
          <a:p>
            <a:pPr lvl="1"/>
            <a:r>
              <a:rPr lang="en-US" dirty="0"/>
              <a:t>Prop. var. in DV accounted for by one particular IV, </a:t>
            </a:r>
            <a:r>
              <a:rPr lang="en-US" dirty="0" err="1"/>
              <a:t>partialing</a:t>
            </a:r>
            <a:r>
              <a:rPr lang="en-US" dirty="0"/>
              <a:t> out variance accounted for by the other IVs.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61067" y="4358504"/>
            <a:ext cx="5621867" cy="1143000"/>
            <a:chOff x="1219200" y="4358504"/>
            <a:chExt cx="5621867" cy="114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4358504"/>
              <a:ext cx="1828799" cy="1143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1567" y="4358504"/>
              <a:ext cx="1079500" cy="1143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49183" y="4637616"/>
              <a:ext cx="711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96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2-way Between-</a:t>
            </a:r>
            <a:r>
              <a:rPr lang="en-US" dirty="0" err="1"/>
              <a:t>Ss</a:t>
            </a:r>
            <a:r>
              <a:rPr lang="en-US" dirty="0"/>
              <a:t> ANOVA:</a:t>
            </a:r>
            <a:br>
              <a:rPr lang="en-US" dirty="0"/>
            </a:br>
            <a:r>
              <a:rPr lang="en-US" dirty="0"/>
              <a:t>with IVs “A” and “B”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7" y="1614901"/>
            <a:ext cx="1463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IV “A”: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4" y="3657599"/>
            <a:ext cx="3010287" cy="91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784" y="3653874"/>
            <a:ext cx="4053016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0667" y="2675467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Regular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5534" y="2675467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Partial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4465" y="5689600"/>
            <a:ext cx="5529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</a:t>
            </a:r>
            <a:r>
              <a:rPr lang="en-US" sz="2800" baseline="-25000" dirty="0" err="1"/>
              <a:t>total</a:t>
            </a:r>
            <a:r>
              <a:rPr lang="en-US" sz="2800" dirty="0"/>
              <a:t> = total # subjects in experiment</a:t>
            </a: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5829066" y="4568274"/>
            <a:ext cx="791867" cy="1121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75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SPSS output for 2-way between-</a:t>
            </a:r>
            <a:r>
              <a:rPr lang="en-US" sz="3600" dirty="0" err="1"/>
              <a:t>Ss</a:t>
            </a:r>
            <a:r>
              <a:rPr lang="en-US" sz="3600" dirty="0"/>
              <a:t> ANOVA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83" y="1557866"/>
            <a:ext cx="71755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49980"/>
            <a:ext cx="408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IV A: Feedback Condition</a:t>
            </a:r>
          </a:p>
          <a:p>
            <a:r>
              <a:rPr lang="en-US" sz="2000" dirty="0"/>
              <a:t>IV B: Practice Condition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17" y="5194807"/>
            <a:ext cx="5270428" cy="11890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79333" y="5194807"/>
            <a:ext cx="667859" cy="6754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61778" y="3005726"/>
            <a:ext cx="412269" cy="406525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7"/>
            <a:endCxn id="8" idx="3"/>
          </p:cNvCxnSpPr>
          <p:nvPr/>
        </p:nvCxnSpPr>
        <p:spPr>
          <a:xfrm flipV="1">
            <a:off x="4549386" y="3352717"/>
            <a:ext cx="272767" cy="194101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1925" y="2970412"/>
            <a:ext cx="677820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08420" y="5194807"/>
            <a:ext cx="965585" cy="58907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93912" y="2970412"/>
            <a:ext cx="705287" cy="44183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7"/>
            <a:endCxn id="15" idx="3"/>
          </p:cNvCxnSpPr>
          <p:nvPr/>
        </p:nvCxnSpPr>
        <p:spPr>
          <a:xfrm flipV="1">
            <a:off x="5432598" y="3347545"/>
            <a:ext cx="264601" cy="193353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93912" y="5783881"/>
            <a:ext cx="667859" cy="67549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2"/>
            <a:endCxn id="7" idx="5"/>
          </p:cNvCxnSpPr>
          <p:nvPr/>
        </p:nvCxnSpPr>
        <p:spPr>
          <a:xfrm flipH="1" flipV="1">
            <a:off x="4549386" y="5771381"/>
            <a:ext cx="1044526" cy="35025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1897072">
            <a:off x="5767348" y="5424917"/>
            <a:ext cx="1737615" cy="7596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5647157" y="3882026"/>
            <a:ext cx="705287" cy="44183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2" idx="0"/>
            <a:endCxn id="33" idx="4"/>
          </p:cNvCxnSpPr>
          <p:nvPr/>
        </p:nvCxnSpPr>
        <p:spPr>
          <a:xfrm flipH="1" flipV="1">
            <a:off x="5999801" y="4323865"/>
            <a:ext cx="835466" cy="115742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366391" y="5827094"/>
            <a:ext cx="965585" cy="58907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626689" y="3005726"/>
            <a:ext cx="705287" cy="368551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6" idx="3"/>
          </p:cNvCxnSpPr>
          <p:nvPr/>
        </p:nvCxnSpPr>
        <p:spPr>
          <a:xfrm flipH="1" flipV="1">
            <a:off x="3729976" y="3320304"/>
            <a:ext cx="119208" cy="250679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492413" y="5827094"/>
            <a:ext cx="965585" cy="589074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538133" y="4216400"/>
            <a:ext cx="705287" cy="328384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3" idx="0"/>
            <a:endCxn id="54" idx="3"/>
          </p:cNvCxnSpPr>
          <p:nvPr/>
        </p:nvCxnSpPr>
        <p:spPr>
          <a:xfrm flipH="1" flipV="1">
            <a:off x="4641420" y="4496693"/>
            <a:ext cx="333786" cy="1330401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1383" y="5448215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Partial</a:t>
            </a:r>
          </a:p>
        </p:txBody>
      </p:sp>
    </p:spTree>
    <p:extLst>
      <p:ext uri="{BB962C8B-B14F-4D97-AF65-F5344CB8AC3E}">
        <p14:creationId xmlns:p14="http://schemas.microsoft.com/office/powerpoint/2010/main" val="4157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25" grpId="0" animBg="1"/>
      <p:bldP spid="32" grpId="0" animBg="1"/>
      <p:bldP spid="33" grpId="0" animBg="1"/>
      <p:bldP spid="45" grpId="0" animBg="1"/>
      <p:bldP spid="46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8767" y="-99210"/>
            <a:ext cx="9545879" cy="70837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4817" y="1305761"/>
            <a:ext cx="3354366" cy="37702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3900" dirty="0">
                <a:ln w="28575" cmpd="sng">
                  <a:solidFill>
                    <a:schemeClr val="tx1"/>
                  </a:solidFill>
                </a:ln>
                <a:solidFill>
                  <a:srgbClr val="3366FF"/>
                </a:solidFill>
                <a:ea typeface="Lucida Grande"/>
                <a:cs typeface="Calibri"/>
              </a:rPr>
              <a:t>ω</a:t>
            </a:r>
            <a:r>
              <a:rPr lang="en-US" sz="23900" baseline="30000" dirty="0">
                <a:ln w="28575" cmpd="sng">
                  <a:solidFill>
                    <a:schemeClr val="tx1"/>
                  </a:solidFill>
                </a:ln>
                <a:solidFill>
                  <a:srgbClr val="3366FF"/>
                </a:solidFill>
                <a:ea typeface="Lucida Grande"/>
                <a:cs typeface="Calibri"/>
              </a:rPr>
              <a:t>2</a:t>
            </a:r>
            <a:endParaRPr lang="en-US" sz="23900" dirty="0">
              <a:ln w="28575" cmpd="sng">
                <a:solidFill>
                  <a:schemeClr val="tx1"/>
                </a:solidFill>
              </a:ln>
              <a:solidFill>
                <a:srgbClr val="3366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17834" y="3055360"/>
            <a:ext cx="3531349" cy="671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048" y="4722081"/>
            <a:ext cx="712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Black"/>
                <a:cs typeface="Arial Black"/>
              </a:rPr>
              <a:t>DEAL WITH IT</a:t>
            </a:r>
          </a:p>
        </p:txBody>
      </p:sp>
    </p:spTree>
    <p:extLst>
      <p:ext uri="{BB962C8B-B14F-4D97-AF65-F5344CB8AC3E}">
        <p14:creationId xmlns:p14="http://schemas.microsoft.com/office/powerpoint/2010/main" val="1317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75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SPSS output for 2-way between-</a:t>
            </a:r>
            <a:r>
              <a:rPr lang="en-US" sz="3600" dirty="0" err="1"/>
              <a:t>Ss</a:t>
            </a:r>
            <a:r>
              <a:rPr lang="en-US" sz="3600" dirty="0"/>
              <a:t> ANOVA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83" y="1557866"/>
            <a:ext cx="71755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49980"/>
            <a:ext cx="408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IV A: Feedback Condition</a:t>
            </a:r>
          </a:p>
          <a:p>
            <a:r>
              <a:rPr lang="en-US" sz="2000" dirty="0"/>
              <a:t>IV B: Practice Condition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1925" y="2970412"/>
            <a:ext cx="677820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234" y="5295036"/>
            <a:ext cx="3823087" cy="11565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0633" y="5559380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Regular</a:t>
            </a:r>
          </a:p>
        </p:txBody>
      </p:sp>
      <p:sp>
        <p:nvSpPr>
          <p:cNvPr id="28" name="Oval 27"/>
          <p:cNvSpPr/>
          <p:nvPr/>
        </p:nvSpPr>
        <p:spPr>
          <a:xfrm>
            <a:off x="4492413" y="5911174"/>
            <a:ext cx="965585" cy="589074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521748" y="4431392"/>
            <a:ext cx="705287" cy="328384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0"/>
            <a:endCxn id="29" idx="4"/>
          </p:cNvCxnSpPr>
          <p:nvPr/>
        </p:nvCxnSpPr>
        <p:spPr>
          <a:xfrm flipH="1" flipV="1">
            <a:off x="3874392" y="4759776"/>
            <a:ext cx="1100814" cy="1151398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21748" y="4342012"/>
            <a:ext cx="70528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2-way mixed ANOVA</a:t>
            </a:r>
            <a:br>
              <a:rPr lang="en-US" sz="3200" dirty="0"/>
            </a:br>
            <a:r>
              <a:rPr lang="en-US" sz="3200" dirty="0"/>
              <a:t>(IV “A” between-</a:t>
            </a:r>
            <a:r>
              <a:rPr lang="en-US" sz="3200" dirty="0" err="1"/>
              <a:t>Ss</a:t>
            </a:r>
            <a:r>
              <a:rPr lang="en-US" sz="3200" dirty="0"/>
              <a:t>, IV “B” within-</a:t>
            </a:r>
            <a:r>
              <a:rPr lang="en-US" sz="3200" dirty="0" err="1"/>
              <a:t>Ss</a:t>
            </a:r>
            <a:r>
              <a:rPr lang="en-US" sz="32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" y="5600700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tip: the AB interaction counts as a within-</a:t>
            </a:r>
            <a:r>
              <a:rPr lang="en-US" dirty="0" err="1"/>
              <a:t>Ss</a:t>
            </a:r>
            <a:r>
              <a:rPr lang="en-US" dirty="0"/>
              <a:t> effect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31235"/>
              </p:ext>
            </p:extLst>
          </p:nvPr>
        </p:nvGraphicFramePr>
        <p:xfrm>
          <a:off x="90435" y="2178050"/>
          <a:ext cx="1122373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4" imgW="8369300" imgH="1917700" progId="Word.Document.12">
                  <p:embed/>
                </p:oleObj>
              </mc:Choice>
              <mc:Fallback>
                <p:oleObj name="Document" r:id="rId4" imgW="8369300" imgH="191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35" y="2178050"/>
                        <a:ext cx="11223730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145" y="1417638"/>
            <a:ext cx="1236470" cy="772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00" y="1417638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0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84" y="0"/>
            <a:ext cx="697761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1884" y="3327400"/>
            <a:ext cx="68707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100" y="6247040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FF"/>
                </a:solidFill>
              </a:rPr>
              <a:t>Effect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100" y="763626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FF"/>
                </a:solidFill>
              </a:rPr>
              <a:t>Effect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00" y="1542672"/>
            <a:ext cx="142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FF"/>
                </a:solidFill>
              </a:rPr>
              <a:t>Interaction 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84716" y="6506746"/>
            <a:ext cx="212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Error A: “subject/A”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76046"/>
            <a:ext cx="1562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Error B, AB: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“</a:t>
            </a:r>
            <a:r>
              <a:rPr lang="en-US" sz="1600" b="1" dirty="0" err="1">
                <a:solidFill>
                  <a:srgbClr val="FF0000"/>
                </a:solidFill>
              </a:rPr>
              <a:t>Bxsubject</a:t>
            </a:r>
            <a:r>
              <a:rPr lang="en-US" sz="1600" b="1" dirty="0">
                <a:solidFill>
                  <a:srgbClr val="FF0000"/>
                </a:solidFill>
              </a:rPr>
              <a:t>/A”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21884" y="6272440"/>
            <a:ext cx="50911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3670300"/>
            <a:ext cx="5265615" cy="889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3201" y="3930134"/>
            <a:ext cx="193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interaction AB:</a:t>
            </a:r>
          </a:p>
        </p:txBody>
      </p:sp>
    </p:spTree>
    <p:extLst>
      <p:ext uri="{BB962C8B-B14F-4D97-AF65-F5344CB8AC3E}">
        <p14:creationId xmlns:p14="http://schemas.microsoft.com/office/powerpoint/2010/main" val="22922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700"/>
            <a:ext cx="9144000" cy="4783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99" y="139700"/>
            <a:ext cx="5265615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first paragraph of your Results section (just Exp. 1 if multiple </a:t>
            </a:r>
            <a:r>
              <a:rPr lang="en-US" dirty="0" err="1"/>
              <a:t>exps</a:t>
            </a:r>
            <a:r>
              <a:rPr lang="en-US" dirty="0"/>
              <a:t>), clearly state the effect sizes you’ll be reporting.</a:t>
            </a:r>
            <a:br>
              <a:rPr lang="en-US" dirty="0"/>
            </a:br>
            <a:endParaRPr lang="en-US" sz="2600" dirty="0"/>
          </a:p>
          <a:p>
            <a:r>
              <a:rPr lang="en-US" sz="2600" dirty="0">
                <a:latin typeface="Times"/>
                <a:cs typeface="Times"/>
              </a:rPr>
              <a:t>“Effect sizes for comparisons of means are reported as Cohen’s </a:t>
            </a:r>
            <a:r>
              <a:rPr lang="en-US" sz="2600" i="1" dirty="0">
                <a:latin typeface="Times"/>
                <a:cs typeface="Times"/>
              </a:rPr>
              <a:t>d</a:t>
            </a:r>
            <a:r>
              <a:rPr lang="en-US" sz="2600" dirty="0">
                <a:latin typeface="Times"/>
                <a:cs typeface="Times"/>
              </a:rPr>
              <a:t> calculated using the pooled standard deviation of the groups being compared (</a:t>
            </a:r>
            <a:r>
              <a:rPr lang="en-US" sz="2600" dirty="0" err="1">
                <a:latin typeface="Times"/>
                <a:cs typeface="Times"/>
              </a:rPr>
              <a:t>Olejnik</a:t>
            </a:r>
            <a:r>
              <a:rPr lang="en-US" sz="2600" dirty="0">
                <a:latin typeface="Times"/>
                <a:cs typeface="Times"/>
              </a:rPr>
              <a:t> &amp; </a:t>
            </a:r>
            <a:r>
              <a:rPr lang="en-US" sz="2600" dirty="0" err="1">
                <a:latin typeface="Times"/>
                <a:cs typeface="Times"/>
              </a:rPr>
              <a:t>Algina</a:t>
            </a:r>
            <a:r>
              <a:rPr lang="en-US" sz="2600" dirty="0">
                <a:latin typeface="Times"/>
                <a:cs typeface="Times"/>
              </a:rPr>
              <a:t>, 2000, Box 1 Option B).”</a:t>
            </a:r>
          </a:p>
          <a:p>
            <a:r>
              <a:rPr lang="en-US" sz="2600" dirty="0">
                <a:latin typeface="Times"/>
                <a:cs typeface="Times"/>
              </a:rPr>
              <a:t>“Effect sizes for ANOVAs are reported as partial omega squared calculated using the formulae provided by Maxwell and Delaney (2004).”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61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Confidence intervals for effect size estimates</a:t>
            </a:r>
          </a:p>
        </p:txBody>
      </p:sp>
    </p:spTree>
    <p:extLst>
      <p:ext uri="{BB962C8B-B14F-4D97-AF65-F5344CB8AC3E}">
        <p14:creationId xmlns:p14="http://schemas.microsoft.com/office/powerpoint/2010/main" val="390313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Sizes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>
                <a:cs typeface="Calibri"/>
              </a:rPr>
              <a:t>Comparison of means </a:t>
            </a:r>
            <a:r>
              <a:rPr lang="en-US" dirty="0">
                <a:cs typeface="Calibri"/>
              </a:rPr>
              <a:t>(</a:t>
            </a:r>
            <a:r>
              <a:rPr lang="en-US" i="1" dirty="0">
                <a:cs typeface="Calibri"/>
              </a:rPr>
              <a:t>t</a:t>
            </a:r>
            <a:r>
              <a:rPr lang="en-US" dirty="0">
                <a:cs typeface="Calibri"/>
              </a:rPr>
              <a:t> test):</a:t>
            </a:r>
          </a:p>
          <a:p>
            <a:pPr lvl="1"/>
            <a:r>
              <a:rPr lang="en-US" dirty="0">
                <a:cs typeface="Calibri"/>
              </a:rPr>
              <a:t>Cohen’s </a:t>
            </a:r>
            <a:r>
              <a:rPr lang="en-US" i="1" dirty="0">
                <a:cs typeface="Calibri"/>
              </a:rPr>
              <a:t>d</a:t>
            </a:r>
          </a:p>
          <a:p>
            <a:pPr lvl="2"/>
            <a:r>
              <a:rPr lang="en-US" dirty="0">
                <a:cs typeface="Calibri"/>
              </a:rPr>
              <a:t>Calculate using Pooled SD (I’ll demonstrate)</a:t>
            </a:r>
            <a:endParaRPr lang="en-US" dirty="0">
              <a:latin typeface="Calibri"/>
              <a:cs typeface="Calibri"/>
            </a:endParaRPr>
          </a:p>
          <a:p>
            <a:r>
              <a:rPr lang="en-US" u="sng" dirty="0">
                <a:latin typeface="Calibri"/>
                <a:cs typeface="Calibri"/>
              </a:rPr>
              <a:t>Correlation</a:t>
            </a:r>
            <a:r>
              <a:rPr lang="en-US" dirty="0">
                <a:latin typeface="Calibri"/>
                <a:cs typeface="Calibri"/>
              </a:rPr>
              <a:t>: </a:t>
            </a:r>
          </a:p>
          <a:p>
            <a:pPr lvl="1"/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 is its own effect size! (or </a:t>
            </a:r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, whatever)</a:t>
            </a:r>
          </a:p>
          <a:p>
            <a:r>
              <a:rPr lang="en-US" u="sng" dirty="0">
                <a:latin typeface="Calibri"/>
                <a:cs typeface="Calibri"/>
              </a:rPr>
              <a:t>Regression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/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baseline="-25000" dirty="0">
                <a:latin typeface="Calibri"/>
                <a:cs typeface="Calibri"/>
              </a:rPr>
              <a:t>change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lang="en-US" baseline="30000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r>
              <a:rPr lang="en-US" baseline="-25000" dirty="0">
                <a:solidFill>
                  <a:srgbClr val="008000"/>
                </a:solidFill>
                <a:latin typeface="Calibri"/>
                <a:cs typeface="Calibri"/>
              </a:rPr>
              <a:t>adjusted</a:t>
            </a:r>
          </a:p>
          <a:p>
            <a:r>
              <a:rPr lang="en-US" u="sng" dirty="0">
                <a:latin typeface="Calibri"/>
                <a:cs typeface="Calibri"/>
              </a:rPr>
              <a:t>ANOVA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Eta squared   η</a:t>
            </a:r>
            <a:r>
              <a:rPr lang="en-US" baseline="30000" dirty="0">
                <a:latin typeface="Calibri"/>
                <a:ea typeface="Lucida Grande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 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Omega squared   </a:t>
            </a:r>
            <a:r>
              <a:rPr lang="en-US" i="0" dirty="0">
                <a:latin typeface="Calibri"/>
                <a:ea typeface="Lucida Grande"/>
                <a:cs typeface="Calibri"/>
              </a:rPr>
              <a:t>ω</a:t>
            </a:r>
            <a:r>
              <a:rPr lang="en-US" i="0" baseline="30000" dirty="0">
                <a:latin typeface="Calibri"/>
                <a:ea typeface="Lucida Grande"/>
                <a:cs typeface="Calibri"/>
              </a:rPr>
              <a:t>2</a:t>
            </a:r>
            <a:endParaRPr lang="en-US" baseline="30000" dirty="0"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80200" y="1600200"/>
            <a:ext cx="1986823" cy="1219200"/>
            <a:chOff x="6680200" y="1600200"/>
            <a:chExt cx="1986823" cy="1219200"/>
          </a:xfrm>
        </p:grpSpPr>
        <p:sp>
          <p:nvSpPr>
            <p:cNvPr id="5" name="Right Brace 4"/>
            <p:cNvSpPr/>
            <p:nvPr/>
          </p:nvSpPr>
          <p:spPr>
            <a:xfrm>
              <a:off x="6680200" y="1600200"/>
              <a:ext cx="431800" cy="1219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64400" y="1905000"/>
              <a:ext cx="14026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Standardized</a:t>
              </a:r>
              <a:br>
                <a:rPr lang="en-US" dirty="0"/>
              </a:br>
              <a:r>
                <a:rPr lang="en-US" dirty="0"/>
                <a:t>Difference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80200" y="2957730"/>
            <a:ext cx="2416576" cy="2782669"/>
            <a:chOff x="6680200" y="2957730"/>
            <a:chExt cx="2416576" cy="2782669"/>
          </a:xfrm>
        </p:grpSpPr>
        <p:sp>
          <p:nvSpPr>
            <p:cNvPr id="7" name="Right Brace 6"/>
            <p:cNvSpPr/>
            <p:nvPr/>
          </p:nvSpPr>
          <p:spPr>
            <a:xfrm>
              <a:off x="6680200" y="2957730"/>
              <a:ext cx="431800" cy="278266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12000" y="3848100"/>
              <a:ext cx="1984776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Proportion of</a:t>
              </a:r>
              <a:br>
                <a:rPr lang="en-US" dirty="0"/>
              </a:br>
              <a:r>
                <a:rPr lang="en-US" dirty="0"/>
                <a:t>Variance</a:t>
              </a:r>
              <a:br>
                <a:rPr lang="en-US" dirty="0"/>
              </a:br>
              <a:r>
                <a:rPr lang="en-US" dirty="0"/>
                <a:t>Explained</a:t>
              </a:r>
              <a:br>
                <a:rPr lang="en-US" dirty="0"/>
              </a:br>
              <a:br>
                <a:rPr lang="en-US" dirty="0"/>
              </a:br>
              <a:r>
                <a:rPr lang="en-US" dirty="0"/>
                <a:t>“Strength of</a:t>
              </a:r>
              <a:br>
                <a:rPr lang="en-US" dirty="0"/>
              </a:br>
              <a:r>
                <a:rPr lang="en-US" dirty="0"/>
                <a:t>Association” (Hays)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041400" y="5156200"/>
            <a:ext cx="24765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size for comparing two groups: </a:t>
            </a:r>
            <a:br>
              <a:rPr lang="en-US" dirty="0"/>
            </a:br>
            <a:r>
              <a:rPr lang="en-US" dirty="0"/>
              <a:t>Cohen’s </a:t>
            </a:r>
            <a:r>
              <a:rPr lang="en-US" i="1" dirty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591"/>
            <a:ext cx="8229600" cy="819909"/>
          </a:xfrm>
        </p:spPr>
        <p:txBody>
          <a:bodyPr>
            <a:normAutofit/>
          </a:bodyPr>
          <a:lstStyle/>
          <a:p>
            <a:r>
              <a:rPr lang="en-US" dirty="0"/>
              <a:t>Between-</a:t>
            </a:r>
            <a:r>
              <a:rPr lang="en-US" dirty="0" err="1"/>
              <a:t>Ss</a:t>
            </a:r>
            <a:r>
              <a:rPr lang="en-US" dirty="0"/>
              <a:t> or within-</a:t>
            </a:r>
            <a:r>
              <a:rPr lang="en-US" dirty="0" err="1"/>
              <a:t>Ss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-test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0461" y="4719260"/>
            <a:ext cx="665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Times"/>
                <a:cs typeface="Times"/>
              </a:rPr>
              <a:t>“Effect sizes for comparisons of means are reported as Cohen’s </a:t>
            </a:r>
            <a:r>
              <a:rPr lang="en-US" sz="2800" i="1" baseline="30000" dirty="0">
                <a:latin typeface="Times"/>
                <a:cs typeface="Times"/>
              </a:rPr>
              <a:t>d</a:t>
            </a:r>
            <a:r>
              <a:rPr lang="en-US" sz="2800" baseline="30000" dirty="0">
                <a:latin typeface="Times"/>
                <a:cs typeface="Times"/>
              </a:rPr>
              <a:t> calculated using the pooled standard deviation of the groups being compared (</a:t>
            </a:r>
            <a:r>
              <a:rPr lang="en-US" sz="2800" baseline="30000" dirty="0" err="1">
                <a:latin typeface="Times"/>
                <a:cs typeface="Times"/>
              </a:rPr>
              <a:t>Olejnik</a:t>
            </a:r>
            <a:r>
              <a:rPr lang="en-US" sz="2800" baseline="30000" dirty="0">
                <a:latin typeface="Times"/>
                <a:cs typeface="Times"/>
              </a:rPr>
              <a:t> &amp; </a:t>
            </a:r>
            <a:r>
              <a:rPr lang="en-US" sz="2800" baseline="30000" dirty="0" err="1">
                <a:latin typeface="Times"/>
                <a:cs typeface="Times"/>
              </a:rPr>
              <a:t>Algina</a:t>
            </a:r>
            <a:r>
              <a:rPr lang="en-US" sz="2800" baseline="30000" dirty="0">
                <a:latin typeface="Times"/>
                <a:cs typeface="Times"/>
              </a:rPr>
              <a:t>, 2000, Box 1 Option B).”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6231" y="3787582"/>
            <a:ext cx="12983384" cy="931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4339" y="5738441"/>
            <a:ext cx="8520256" cy="848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78201" y="2229323"/>
            <a:ext cx="12355468" cy="8294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058741"/>
            <a:ext cx="8229600" cy="81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pooled SD, and say that’s what you did!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5960" y="2349500"/>
            <a:ext cx="285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range: -3 to 3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349999" y="5425338"/>
            <a:ext cx="2627268" cy="1161184"/>
          </a:xfrm>
          <a:prstGeom prst="wedgeRectCallout">
            <a:avLst>
              <a:gd name="adj1" fmla="val -89964"/>
              <a:gd name="adj2" fmla="val -6379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Note this is not the raw variance of the sample, but rather the variance adjusted to be an unbiased estimator of the population variance. That is. It’s based on using N-1, instead of N.</a:t>
            </a:r>
          </a:p>
        </p:txBody>
      </p:sp>
    </p:spTree>
    <p:extLst>
      <p:ext uri="{BB962C8B-B14F-4D97-AF65-F5344CB8AC3E}">
        <p14:creationId xmlns:p14="http://schemas.microsoft.com/office/powerpoint/2010/main" val="4555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build="p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71" y="1788240"/>
            <a:ext cx="8520256" cy="8480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83520"/>
              </p:ext>
            </p:extLst>
          </p:nvPr>
        </p:nvGraphicFramePr>
        <p:xfrm>
          <a:off x="300940" y="1628420"/>
          <a:ext cx="4526600" cy="3701456"/>
        </p:xfrm>
        <a:graphic>
          <a:graphicData uri="http://schemas.openxmlformats.org/drawingml/2006/table">
            <a:tbl>
              <a:tblPr/>
              <a:tblGrid>
                <a:gridCol w="1187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Verdana"/>
                        </a:rPr>
                        <a:t>Condition A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Verdana"/>
                        </a:rPr>
                        <a:t>Condition B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0.25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0.5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0.75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0.25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0.5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0.25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0.5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mean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0.28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0.47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Variance (adjusted)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0.07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0.07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df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20483" marR="20483" marT="20483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59792" y="333043"/>
            <a:ext cx="12983384" cy="931678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4953000" y="2989668"/>
            <a:ext cx="2032000" cy="496057"/>
          </a:xfrm>
          <a:prstGeom prst="wedgeRectCallout">
            <a:avLst>
              <a:gd name="adj1" fmla="val -76458"/>
              <a:gd name="adj2" fmla="val 231472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=AVERAGE(D2:D9)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610406" y="4180310"/>
            <a:ext cx="2032000" cy="496057"/>
          </a:xfrm>
          <a:prstGeom prst="wedgeRectCallout">
            <a:avLst>
              <a:gd name="adj1" fmla="val -108333"/>
              <a:gd name="adj2" fmla="val 70181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=VAR(D2:D9)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5610406" y="4966954"/>
            <a:ext cx="2032000" cy="496057"/>
          </a:xfrm>
          <a:prstGeom prst="wedgeRectCallout">
            <a:avLst>
              <a:gd name="adj1" fmla="val -105833"/>
              <a:gd name="adj2" fmla="val -11746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=COUNT(D2:D9)-1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1900" y="6286500"/>
            <a:ext cx="463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just plug the values into a formula in Excel</a:t>
            </a:r>
          </a:p>
        </p:txBody>
      </p:sp>
    </p:spTree>
    <p:extLst>
      <p:ext uri="{BB962C8B-B14F-4D97-AF65-F5344CB8AC3E}">
        <p14:creationId xmlns:p14="http://schemas.microsoft.com/office/powerpoint/2010/main" val="4504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Single-sample t-test, z-test?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effect size for a SINGLE-SAMPLE </a:t>
            </a:r>
            <a:r>
              <a:rPr lang="en-US" i="1" dirty="0"/>
              <a:t>t</a:t>
            </a:r>
            <a:r>
              <a:rPr lang="en-US" dirty="0"/>
              <a:t> or </a:t>
            </a:r>
            <a:r>
              <a:rPr lang="en-US" i="1" dirty="0"/>
              <a:t>z</a:t>
            </a:r>
            <a:r>
              <a:rPr lang="en-US" dirty="0"/>
              <a:t> test is just the sample mean divided by the sample SD.</a:t>
            </a:r>
          </a:p>
          <a:p>
            <a:r>
              <a:rPr lang="en-US" dirty="0"/>
              <a:t>effect size for a z-test of differences is just the z statistic itself, since it is already a standardized difference of means.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1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</a:t>
            </a:r>
            <a:r>
              <a:rPr lang="en-US" dirty="0" err="1"/>
              <a:t>vs</a:t>
            </a:r>
            <a:r>
              <a:rPr lang="en-US" dirty="0"/>
              <a:t>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Eta squared	...	R</a:t>
            </a:r>
            <a:r>
              <a:rPr lang="en-US" baseline="30000" dirty="0"/>
              <a:t>2</a:t>
            </a:r>
          </a:p>
          <a:p>
            <a:r>
              <a:rPr lang="en-US" dirty="0"/>
              <a:t>Epsilon squared		...	R</a:t>
            </a:r>
            <a:r>
              <a:rPr lang="en-US" baseline="30000" dirty="0"/>
              <a:t>2</a:t>
            </a:r>
            <a:r>
              <a:rPr lang="en-US" dirty="0"/>
              <a:t>adj</a:t>
            </a:r>
          </a:p>
          <a:p>
            <a:r>
              <a:rPr lang="en-US" dirty="0"/>
              <a:t>Omega squared	...	No equivalent, but could be done</a:t>
            </a:r>
          </a:p>
        </p:txBody>
      </p:sp>
    </p:spTree>
    <p:extLst>
      <p:ext uri="{BB962C8B-B14F-4D97-AF65-F5344CB8AC3E}">
        <p14:creationId xmlns:p14="http://schemas.microsoft.com/office/powerpoint/2010/main" val="218827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Sizes for ANOVA: </a:t>
            </a:r>
            <a:r>
              <a:rPr lang="en-US" dirty="0">
                <a:cs typeface="Calibri"/>
              </a:rPr>
              <a:t>η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r>
              <a:rPr lang="en-US" dirty="0"/>
              <a:t> vs. </a:t>
            </a:r>
            <a:r>
              <a:rPr lang="en-US" dirty="0">
                <a:ea typeface="Lucida Grande"/>
                <a:cs typeface="Calibri"/>
              </a:rPr>
              <a:t>ω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4749800"/>
          </a:xfrm>
        </p:spPr>
        <p:txBody>
          <a:bodyPr>
            <a:normAutofit/>
          </a:bodyPr>
          <a:lstStyle/>
          <a:p>
            <a:r>
              <a:rPr lang="en-US" u="sng" dirty="0"/>
              <a:t>Eta squared</a:t>
            </a:r>
            <a:r>
              <a:rPr lang="en-US" dirty="0"/>
              <a:t>  </a:t>
            </a:r>
            <a:r>
              <a:rPr lang="en-US" dirty="0">
                <a:cs typeface="Calibri"/>
              </a:rPr>
              <a:t>η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endParaRPr lang="en-US" dirty="0"/>
          </a:p>
          <a:p>
            <a:pPr lvl="1"/>
            <a:r>
              <a:rPr lang="en-US" dirty="0"/>
              <a:t>Proportion of variance in DV accounted for by IV(s)</a:t>
            </a:r>
          </a:p>
          <a:p>
            <a:pPr lvl="1"/>
            <a:r>
              <a:rPr lang="en-US" dirty="0"/>
              <a:t>Partial eta squared  </a:t>
            </a:r>
            <a:r>
              <a:rPr lang="en-US" dirty="0">
                <a:cs typeface="Calibri"/>
              </a:rPr>
              <a:t>η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r>
              <a:rPr lang="en-US" baseline="-25000" dirty="0"/>
              <a:t>partial</a:t>
            </a:r>
          </a:p>
          <a:p>
            <a:pPr lvl="2"/>
            <a:r>
              <a:rPr lang="en-US" dirty="0"/>
              <a:t>For designs with 2+ IVs</a:t>
            </a:r>
          </a:p>
          <a:p>
            <a:pPr lvl="2"/>
            <a:r>
              <a:rPr lang="en-US" dirty="0"/>
              <a:t>Prop. var. accounted for by one particular IV </a:t>
            </a:r>
          </a:p>
          <a:p>
            <a:pPr lvl="1"/>
            <a:r>
              <a:rPr lang="en-US" dirty="0"/>
              <a:t>Range: 0-1</a:t>
            </a:r>
          </a:p>
          <a:p>
            <a:pPr lvl="1"/>
            <a:r>
              <a:rPr lang="en-US" dirty="0"/>
              <a:t>Problems:</a:t>
            </a:r>
          </a:p>
          <a:p>
            <a:pPr lvl="2"/>
            <a:r>
              <a:rPr lang="en-US" dirty="0">
                <a:cs typeface="Calibri"/>
              </a:rPr>
              <a:t>η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r>
              <a:rPr lang="en-US" dirty="0"/>
              <a:t> is </a:t>
            </a:r>
            <a:r>
              <a:rPr lang="en-US" u="sng" dirty="0"/>
              <a:t>descriptive</a:t>
            </a:r>
            <a:r>
              <a:rPr lang="en-US" dirty="0"/>
              <a:t> of the SAMPLE data</a:t>
            </a:r>
          </a:p>
          <a:p>
            <a:pPr lvl="2"/>
            <a:r>
              <a:rPr lang="en-US" dirty="0"/>
              <a:t>Biased: overestimates population effect size</a:t>
            </a:r>
          </a:p>
          <a:p>
            <a:pPr lvl="3"/>
            <a:r>
              <a:rPr lang="en-US" dirty="0"/>
              <a:t>Especially when sample size is small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92950" y="1398588"/>
            <a:ext cx="2146300" cy="901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Equivalent to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in regression!</a:t>
            </a:r>
          </a:p>
        </p:txBody>
      </p:sp>
    </p:spTree>
    <p:extLst>
      <p:ext uri="{BB962C8B-B14F-4D97-AF65-F5344CB8AC3E}">
        <p14:creationId xmlns:p14="http://schemas.microsoft.com/office/powerpoint/2010/main" val="29437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Sizes for ANOVA: </a:t>
            </a:r>
            <a:r>
              <a:rPr lang="en-US" dirty="0">
                <a:cs typeface="Calibri"/>
              </a:rPr>
              <a:t>η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r>
              <a:rPr lang="en-US" dirty="0"/>
              <a:t> vs. </a:t>
            </a:r>
            <a:r>
              <a:rPr lang="en-US" dirty="0">
                <a:ea typeface="Lucida Grande"/>
                <a:cs typeface="Calibri"/>
              </a:rPr>
              <a:t>ω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Omega squared</a:t>
            </a:r>
            <a:r>
              <a:rPr lang="en-US" dirty="0"/>
              <a:t>  </a:t>
            </a:r>
            <a:r>
              <a:rPr lang="en-US" dirty="0">
                <a:ea typeface="Lucida Grande"/>
                <a:cs typeface="Calibri"/>
              </a:rPr>
              <a:t>ω</a:t>
            </a:r>
            <a:r>
              <a:rPr lang="en-US" baseline="30000" dirty="0">
                <a:ea typeface="Lucida Grande"/>
                <a:cs typeface="Calibri"/>
              </a:rPr>
              <a:t>2</a:t>
            </a:r>
            <a:endParaRPr lang="en-US" dirty="0"/>
          </a:p>
          <a:p>
            <a:pPr lvl="1"/>
            <a:r>
              <a:rPr lang="en-US" dirty="0"/>
              <a:t>INFERENTIAL: estimates population effect size</a:t>
            </a:r>
          </a:p>
          <a:p>
            <a:pPr lvl="2"/>
            <a:r>
              <a:rPr lang="en-US" dirty="0"/>
              <a:t>Prop. var. in DV accounted for by IV</a:t>
            </a:r>
          </a:p>
          <a:p>
            <a:pPr lvl="1"/>
            <a:r>
              <a:rPr lang="en-US" dirty="0"/>
              <a:t>Way less biased than </a:t>
            </a:r>
            <a:r>
              <a:rPr lang="en-US" dirty="0">
                <a:cs typeface="Calibri"/>
              </a:rPr>
              <a:t>η</a:t>
            </a:r>
            <a:r>
              <a:rPr lang="en-US" baseline="30000" dirty="0">
                <a:ea typeface="Lucida Grande"/>
                <a:cs typeface="Calibri"/>
              </a:rPr>
              <a:t>2 </a:t>
            </a:r>
            <a:r>
              <a:rPr lang="en-US" dirty="0"/>
              <a:t>(will be smaller)</a:t>
            </a:r>
          </a:p>
          <a:p>
            <a:pPr lvl="1"/>
            <a:r>
              <a:rPr lang="en-US" dirty="0"/>
              <a:t>Partial omega squared</a:t>
            </a:r>
          </a:p>
          <a:p>
            <a:pPr lvl="1"/>
            <a:r>
              <a:rPr lang="en-US" dirty="0"/>
              <a:t>Issues:</a:t>
            </a:r>
          </a:p>
          <a:p>
            <a:pPr lvl="2"/>
            <a:r>
              <a:rPr lang="en-US" dirty="0"/>
              <a:t>Not reported by SPSS</a:t>
            </a:r>
          </a:p>
          <a:p>
            <a:pPr lvl="2"/>
            <a:r>
              <a:rPr lang="en-US" dirty="0"/>
              <a:t>Can turn out negative (set to 0 if this happens)</a:t>
            </a:r>
          </a:p>
          <a:p>
            <a:pPr lvl="2"/>
            <a:r>
              <a:rPr lang="en-US" dirty="0"/>
              <a:t>Formula slightly different for different designs</a:t>
            </a:r>
          </a:p>
          <a:p>
            <a:pPr lvl="2"/>
            <a:r>
              <a:rPr lang="en-US" dirty="0"/>
              <a:t>Put a hat on it (ESTIMATED)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4001" y="5772150"/>
            <a:ext cx="11804073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5765800"/>
            <a:ext cx="908050" cy="908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3272" y="2667000"/>
            <a:ext cx="2133600" cy="11303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small: .01</a:t>
            </a:r>
          </a:p>
          <a:p>
            <a:r>
              <a:rPr lang="en-US" dirty="0">
                <a:solidFill>
                  <a:srgbClr val="000000"/>
                </a:solidFill>
              </a:rPr>
              <a:t>med:  .06</a:t>
            </a:r>
          </a:p>
          <a:p>
            <a:r>
              <a:rPr lang="en-US" dirty="0">
                <a:solidFill>
                  <a:srgbClr val="000000"/>
                </a:solidFill>
              </a:rPr>
              <a:t>large: .14</a:t>
            </a:r>
          </a:p>
        </p:txBody>
      </p:sp>
    </p:spTree>
    <p:extLst>
      <p:ext uri="{BB962C8B-B14F-4D97-AF65-F5344CB8AC3E}">
        <p14:creationId xmlns:p14="http://schemas.microsoft.com/office/powerpoint/2010/main" val="35045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1478</Words>
  <Application>Microsoft Macintosh PowerPoint</Application>
  <PresentationFormat>On-screen Show (4:3)</PresentationFormat>
  <Paragraphs>208</Paragraphs>
  <Slides>25</Slides>
  <Notes>20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Times</vt:lpstr>
      <vt:lpstr>Verdana</vt:lpstr>
      <vt:lpstr>Office Theme</vt:lpstr>
      <vt:lpstr>Document</vt:lpstr>
      <vt:lpstr>Effect Size Tutorial: Cohen’s d and Omega Squared</vt:lpstr>
      <vt:lpstr>PowerPoint Presentation</vt:lpstr>
      <vt:lpstr>Effect Sizes to use</vt:lpstr>
      <vt:lpstr>Effect size for comparing two groups:  Cohen’s d</vt:lpstr>
      <vt:lpstr>PowerPoint Presentation</vt:lpstr>
      <vt:lpstr>Single-sample t-test, z-test?</vt:lpstr>
      <vt:lpstr>ANOVA vs Regression</vt:lpstr>
      <vt:lpstr>Effect Sizes for ANOVA: η2 vs. ω2</vt:lpstr>
      <vt:lpstr>Effect Sizes for ANOVA: η2 vs. ω2</vt:lpstr>
      <vt:lpstr>1-way between-subjects ANOVA</vt:lpstr>
      <vt:lpstr>SPSS output for 1-way between-Ss ANOVA</vt:lpstr>
      <vt:lpstr>PowerPoint Presentation</vt:lpstr>
      <vt:lpstr>1-way within-subjects ANOVA</vt:lpstr>
      <vt:lpstr>SPSS output for 1-way within-Ss ANOVA</vt:lpstr>
      <vt:lpstr>SPSS output for 1-way between-Ss ANOVA</vt:lpstr>
      <vt:lpstr>PowerPoint Presentation</vt:lpstr>
      <vt:lpstr>Partial Omega Squared</vt:lpstr>
      <vt:lpstr>2-way Between-Ss ANOVA: with IVs “A” and “B”</vt:lpstr>
      <vt:lpstr>SPSS output for 2-way between-Ss ANOVA</vt:lpstr>
      <vt:lpstr>SPSS output for 2-way between-Ss ANOVA</vt:lpstr>
      <vt:lpstr>2-way mixed ANOVA (IV “A” between-Ss, IV “B” within-Ss)</vt:lpstr>
      <vt:lpstr>PowerPoint Presentation</vt:lpstr>
      <vt:lpstr>PowerPoint Presentation</vt:lpstr>
      <vt:lpstr>REMEMBER</vt:lpstr>
      <vt:lpstr>On the horizon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Finley</dc:creator>
  <cp:lastModifiedBy>Finley, Jason</cp:lastModifiedBy>
  <cp:revision>124</cp:revision>
  <dcterms:created xsi:type="dcterms:W3CDTF">2013-03-28T18:53:24Z</dcterms:created>
  <dcterms:modified xsi:type="dcterms:W3CDTF">2021-12-10T21:29:29Z</dcterms:modified>
</cp:coreProperties>
</file>